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275" r:id="rId5"/>
    <p:sldId id="274" r:id="rId6"/>
    <p:sldId id="259" r:id="rId7"/>
    <p:sldId id="258" r:id="rId8"/>
    <p:sldId id="267" r:id="rId9"/>
    <p:sldId id="260" r:id="rId10"/>
    <p:sldId id="268" r:id="rId11"/>
    <p:sldId id="261" r:id="rId12"/>
    <p:sldId id="269" r:id="rId13"/>
    <p:sldId id="262" r:id="rId14"/>
    <p:sldId id="270" r:id="rId15"/>
    <p:sldId id="264" r:id="rId16"/>
    <p:sldId id="271" r:id="rId17"/>
    <p:sldId id="265" r:id="rId18"/>
    <p:sldId id="272" r:id="rId19"/>
    <p:sldId id="266" r:id="rId20"/>
    <p:sldId id="273" r:id="rId21"/>
    <p:sldId id="297" r:id="rId22"/>
    <p:sldId id="290" r:id="rId23"/>
    <p:sldId id="289" r:id="rId24"/>
    <p:sldId id="298" r:id="rId25"/>
    <p:sldId id="299" r:id="rId26"/>
    <p:sldId id="288" r:id="rId27"/>
    <p:sldId id="300" r:id="rId28"/>
    <p:sldId id="281" r:id="rId29"/>
    <p:sldId id="301" r:id="rId30"/>
    <p:sldId id="285" r:id="rId31"/>
    <p:sldId id="286" r:id="rId32"/>
    <p:sldId id="287" r:id="rId33"/>
    <p:sldId id="302" r:id="rId34"/>
    <p:sldId id="279" r:id="rId35"/>
    <p:sldId id="292" r:id="rId36"/>
    <p:sldId id="303" r:id="rId37"/>
    <p:sldId id="304" r:id="rId38"/>
    <p:sldId id="293" r:id="rId39"/>
    <p:sldId id="305" r:id="rId40"/>
    <p:sldId id="280" r:id="rId41"/>
    <p:sldId id="282" r:id="rId42"/>
    <p:sldId id="294" r:id="rId43"/>
    <p:sldId id="306" r:id="rId44"/>
    <p:sldId id="295" r:id="rId45"/>
    <p:sldId id="296" r:id="rId46"/>
    <p:sldId id="311" r:id="rId47"/>
    <p:sldId id="312" r:id="rId48"/>
    <p:sldId id="307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FC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C0CF-BAAF-4AEA-A40B-AF670EDB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80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63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A0E6-11AB-4C24-9C9C-78D195D0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F56F-3CE3-4305-B720-06311A66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711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865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BA2DB-64C2-4BDF-B32A-2F86D090D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" y="258950"/>
            <a:ext cx="3759367" cy="2937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6A376-33BC-4A25-A653-213379AA5DCF}"/>
              </a:ext>
            </a:extLst>
          </p:cNvPr>
          <p:cNvSpPr txBox="1"/>
          <p:nvPr userDrawn="1"/>
        </p:nvSpPr>
        <p:spPr>
          <a:xfrm>
            <a:off x="3854027" y="1219621"/>
            <a:ext cx="6440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0" dirty="0">
                <a:solidFill>
                  <a:srgbClr val="865FC5"/>
                </a:solidFill>
              </a:rPr>
              <a:t>Visual Studio 2019</a:t>
            </a:r>
          </a:p>
        </p:txBody>
      </p:sp>
    </p:spTree>
    <p:extLst>
      <p:ext uri="{BB962C8B-B14F-4D97-AF65-F5344CB8AC3E}">
        <p14:creationId xmlns:p14="http://schemas.microsoft.com/office/powerpoint/2010/main" val="21353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7A36-6464-4254-8908-F24231A1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68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23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47CD92-03B1-455F-B49D-8DAEA6B9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6B49F-43F4-4C43-90F5-FD731BA3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27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presetID="59" presetClass="entr"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YCDotNetDevs/VisualStudio20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github.com/microsoft/react-native-window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together2019.splashthat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80A5-AC7B-4F0E-9E00-7E4BA172E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Visual Studio 2019</a:t>
            </a:r>
          </a:p>
        </p:txBody>
      </p:sp>
    </p:spTree>
    <p:extLst>
      <p:ext uri="{BB962C8B-B14F-4D97-AF65-F5344CB8AC3E}">
        <p14:creationId xmlns:p14="http://schemas.microsoft.com/office/powerpoint/2010/main" val="253952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20AE-4838-4D32-ACBE-5B54D906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Pull Requests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01F8-2DB9-47D1-A65B-7A38680DB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a history of changes as you code</a:t>
            </a:r>
          </a:p>
          <a:p>
            <a:r>
              <a:rPr lang="en-US" dirty="0"/>
              <a:t>Make live edits and set breakpoints in the diff view</a:t>
            </a:r>
          </a:p>
          <a:p>
            <a:r>
              <a:rPr lang="en-US" dirty="0"/>
              <a:t>Create new Pull Requests on Azure Repos</a:t>
            </a:r>
          </a:p>
          <a:p>
            <a:r>
              <a:rPr lang="en-US" dirty="0"/>
              <a:t>Review and checkout Pull Requests from Azure Repos</a:t>
            </a:r>
          </a:p>
          <a:p>
            <a:r>
              <a:rPr lang="en-US" dirty="0"/>
              <a:t>Add Likes, make comments over any span of code and use full markdown</a:t>
            </a:r>
          </a:p>
        </p:txBody>
      </p:sp>
    </p:spTree>
    <p:extLst>
      <p:ext uri="{BB962C8B-B14F-4D97-AF65-F5344CB8AC3E}">
        <p14:creationId xmlns:p14="http://schemas.microsoft.com/office/powerpoint/2010/main" val="415366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4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65FF-6511-443B-87A6-3F24189A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Clean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1963-C476-44D9-9493-2DA0AD870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now clean up your code utilizing the code style settings in one-click</a:t>
            </a:r>
          </a:p>
        </p:txBody>
      </p:sp>
    </p:spTree>
    <p:extLst>
      <p:ext uri="{BB962C8B-B14F-4D97-AF65-F5344CB8AC3E}">
        <p14:creationId xmlns:p14="http://schemas.microsoft.com/office/powerpoint/2010/main" val="228944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D5D9-6098-4585-8823-2969BF85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IntelliCode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ECE5F-5CA0-4F25-B8E5-13C74BC0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extension that enhances your software development efforts by using artificial intelligence.</a:t>
            </a:r>
          </a:p>
          <a:p>
            <a:r>
              <a:rPr lang="en-US" dirty="0"/>
              <a:t>IntelliSense + AI = </a:t>
            </a:r>
            <a:r>
              <a:rPr lang="en-US" dirty="0" err="1"/>
              <a:t>IntelliCode</a:t>
            </a:r>
            <a:endParaRPr lang="en-US" dirty="0"/>
          </a:p>
          <a:p>
            <a:r>
              <a:rPr lang="en-US" dirty="0"/>
              <a:t>AI-assisted IntelliSense recommendations based on your own code (C# only) (Preview)</a:t>
            </a:r>
          </a:p>
        </p:txBody>
      </p:sp>
    </p:spTree>
    <p:extLst>
      <p:ext uri="{BB962C8B-B14F-4D97-AF65-F5344CB8AC3E}">
        <p14:creationId xmlns:p14="http://schemas.microsoft.com/office/powerpoint/2010/main" val="320483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9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51BD-2C94-4C3C-B663-EE3B095C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DAA8-2834-46B0-BD2A-01E975133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50% faster stepping through code</a:t>
            </a:r>
          </a:p>
          <a:p>
            <a:r>
              <a:rPr lang="en-US" dirty="0"/>
              <a:t>Search your locals and watch windows</a:t>
            </a:r>
          </a:p>
        </p:txBody>
      </p:sp>
    </p:spTree>
    <p:extLst>
      <p:ext uri="{BB962C8B-B14F-4D97-AF65-F5344CB8AC3E}">
        <p14:creationId xmlns:p14="http://schemas.microsoft.com/office/powerpoint/2010/main" val="315681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7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editing</a:t>
            </a:r>
          </a:p>
          <a:p>
            <a:r>
              <a:rPr lang="en-US" dirty="0"/>
              <a:t>Group debugging</a:t>
            </a:r>
          </a:p>
          <a:p>
            <a:r>
              <a:rPr lang="en-US" dirty="0"/>
              <a:t>Focus and Follow</a:t>
            </a:r>
          </a:p>
          <a:p>
            <a:r>
              <a:rPr lang="en-US" dirty="0"/>
              <a:t>Shared servers</a:t>
            </a:r>
          </a:p>
          <a:p>
            <a:r>
              <a:rPr lang="en-US" dirty="0"/>
              <a:t>Audio calls</a:t>
            </a:r>
          </a:p>
          <a:p>
            <a:r>
              <a:rPr lang="en-US" dirty="0"/>
              <a:t>Shared terminal</a:t>
            </a:r>
          </a:p>
        </p:txBody>
      </p:sp>
    </p:spTree>
    <p:extLst>
      <p:ext uri="{BB962C8B-B14F-4D97-AF65-F5344CB8AC3E}">
        <p14:creationId xmlns:p14="http://schemas.microsoft.com/office/powerpoint/2010/main" val="197683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B21-24B1-4C34-BD66-9097E784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Special Thanks To Our Sponsors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62EA7D2-5768-CF4F-9DE8-338A0B0F3E7A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4" y="2239520"/>
            <a:ext cx="3856641" cy="1588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87FBD-CCDE-7844-B520-2AB9A3997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32" y="2239521"/>
            <a:ext cx="3297382" cy="1588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F6DFF-FF18-CB42-A03A-65B3098FA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4" y="4097334"/>
            <a:ext cx="3856641" cy="1284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DFDF5-1A27-2A44-A1DA-40A33E096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32" y="4097334"/>
            <a:ext cx="3297382" cy="12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Xamarin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4.0:</a:t>
            </a:r>
          </a:p>
          <a:p>
            <a:pPr lvl="1"/>
            <a:r>
              <a:rPr lang="en-US" dirty="0"/>
              <a:t>Visual </a:t>
            </a:r>
          </a:p>
          <a:p>
            <a:pPr lvl="1"/>
            <a:r>
              <a:rPr lang="en-US" dirty="0" err="1"/>
              <a:t>CollectionView</a:t>
            </a:r>
            <a:endParaRPr lang="en-US" dirty="0"/>
          </a:p>
          <a:p>
            <a:pPr lvl="1"/>
            <a:r>
              <a:rPr lang="en-US" dirty="0" err="1"/>
              <a:t>CarouselView</a:t>
            </a:r>
            <a:endParaRPr lang="en-US" dirty="0"/>
          </a:p>
          <a:p>
            <a:pPr lvl="1"/>
            <a:r>
              <a:rPr lang="en-US" dirty="0"/>
              <a:t>Shell</a:t>
            </a:r>
          </a:p>
          <a:p>
            <a:r>
              <a:rPr lang="en-US" dirty="0"/>
              <a:t>Android Build Times Improved</a:t>
            </a:r>
          </a:p>
          <a:p>
            <a:r>
              <a:rPr lang="en-US" dirty="0"/>
              <a:t>Xamarin API docs are now open source</a:t>
            </a:r>
          </a:p>
          <a:p>
            <a:r>
              <a:rPr lang="en-US" dirty="0"/>
              <a:t>Xamarin University courses are now on Microsoft Learn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17B3BCB-BDA9-4141-853F-32AF9C7A8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16327"/>
            <a:ext cx="1223158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F2F1-3CCC-614B-9D5B-3672BBEF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Xamarin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CAC14-7AC9-C940-801F-610504EF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90" y="1639485"/>
            <a:ext cx="9581620" cy="5005068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DF0C644-A84E-4E4B-847E-893C6571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6327"/>
            <a:ext cx="1223158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Xamarin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602EFE-EC91-C247-BF70-43B4CF623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74" y="1638076"/>
            <a:ext cx="9175651" cy="4854799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B96DCF-E6FE-46B9-A222-D8A37A9C5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16327"/>
            <a:ext cx="1223158" cy="1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8A93-E635-E546-95E4-091ABD49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– Visual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756B-004F-544F-8AA9-39DB5940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UI Layout across platforms </a:t>
            </a:r>
          </a:p>
          <a:p>
            <a:r>
              <a:rPr lang="en-US" dirty="0"/>
              <a:t>Material Design Visual – Unified look and feel of Material Design across iOS and Android.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20EB1-A29B-094D-ACBE-889BE950A6B4}"/>
              </a:ext>
            </a:extLst>
          </p:cNvPr>
          <p:cNvSpPr/>
          <p:nvPr/>
        </p:nvSpPr>
        <p:spPr>
          <a:xfrm>
            <a:off x="1001790" y="3429000"/>
            <a:ext cx="38278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Install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pPr marL="342900" indent="-342900">
              <a:buAutoNum type="arabicParenR"/>
            </a:pPr>
            <a:r>
              <a:rPr lang="en-US" dirty="0"/>
              <a:t>Initialize Material Renderers</a:t>
            </a:r>
          </a:p>
          <a:p>
            <a:pPr marL="342900" indent="-342900">
              <a:buAutoNum type="arabicParenR"/>
            </a:pPr>
            <a:r>
              <a:rPr lang="en-US" dirty="0"/>
              <a:t>Set Visual Property: </a:t>
            </a:r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ContentPage</a:t>
            </a:r>
            <a:r>
              <a:rPr lang="en-US" dirty="0"/>
              <a:t> Visual="Material"</a:t>
            </a:r>
          </a:p>
          <a:p>
            <a:r>
              <a:rPr lang="en-US" dirty="0"/>
              <a:t>             ...&gt;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&lt;/</a:t>
            </a:r>
            <a:r>
              <a:rPr lang="en-US" dirty="0" err="1"/>
              <a:t>ContentPage</a:t>
            </a:r>
            <a:r>
              <a:rPr lang="en-US" dirty="0"/>
              <a:t>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424F2-E349-8041-9D2C-AA0D79E27D82}"/>
              </a:ext>
            </a:extLst>
          </p:cNvPr>
          <p:cNvSpPr/>
          <p:nvPr/>
        </p:nvSpPr>
        <p:spPr>
          <a:xfrm>
            <a:off x="4829603" y="3402024"/>
            <a:ext cx="23193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Button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Entry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ProgressBar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Segoe UI"/>
              </a:rPr>
              <a:t>DatePicker</a:t>
            </a:r>
            <a:endParaRPr lang="en-US" dirty="0"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Segoe UI"/>
              </a:rPr>
              <a:t>TimePicker</a:t>
            </a:r>
            <a:endParaRPr lang="en-US" dirty="0"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Picker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Segoe UI"/>
              </a:rPr>
              <a:t>ActivityIndicator</a:t>
            </a:r>
            <a:endParaRPr lang="en-US" dirty="0">
              <a:latin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Slider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egoe UI"/>
              </a:rPr>
              <a:t>Stepper</a:t>
            </a:r>
            <a:endParaRPr lang="en-US" b="0" i="0" dirty="0">
              <a:effectLst/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71C11-50F9-5844-B2A8-94CBA23B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139" y="2836500"/>
            <a:ext cx="4146468" cy="37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2092-B701-0748-BC2B-63DAC9BF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– </a:t>
            </a:r>
            <a:r>
              <a:rPr lang="en-US" dirty="0" err="1"/>
              <a:t>CollectionView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3C87-9945-5641-A1F4-E9AD197F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Flexible and more performance than </a:t>
            </a:r>
            <a:r>
              <a:rPr lang="en-US" dirty="0" err="1"/>
              <a:t>ListView</a:t>
            </a:r>
            <a:r>
              <a:rPr lang="en-US" dirty="0"/>
              <a:t> </a:t>
            </a:r>
          </a:p>
          <a:p>
            <a:r>
              <a:rPr lang="en-US" dirty="0"/>
              <a:t> Available in </a:t>
            </a:r>
            <a:r>
              <a:rPr lang="en-US" dirty="0" err="1"/>
              <a:t>Xamarin.Forms</a:t>
            </a:r>
            <a:r>
              <a:rPr lang="en-US" dirty="0"/>
              <a:t> 4.0 pre-releases:</a:t>
            </a:r>
          </a:p>
          <a:p>
            <a:pPr marL="6160" indent="0">
              <a:buNone/>
            </a:pPr>
            <a:r>
              <a:rPr lang="en-US" dirty="0"/>
              <a:t>	</a:t>
            </a:r>
            <a:r>
              <a:rPr lang="en-US" i="1" dirty="0" err="1"/>
              <a:t>Forms.SetFlags</a:t>
            </a:r>
            <a:r>
              <a:rPr lang="en-US" i="1" dirty="0"/>
              <a:t>("</a:t>
            </a:r>
            <a:r>
              <a:rPr lang="en-US" i="1" dirty="0" err="1"/>
              <a:t>CollectionView_Experimental</a:t>
            </a:r>
            <a:r>
              <a:rPr lang="en-US" i="1" dirty="0"/>
              <a:t>");</a:t>
            </a:r>
          </a:p>
          <a:p>
            <a:r>
              <a:rPr lang="en-US" dirty="0"/>
              <a:t>Allows data to be presented vertically or horizontally, in a list or a grid.</a:t>
            </a:r>
          </a:p>
          <a:p>
            <a:r>
              <a:rPr lang="en-US" dirty="0"/>
              <a:t>Supports single and multiple selection</a:t>
            </a:r>
          </a:p>
          <a:p>
            <a:r>
              <a:rPr lang="en-US" dirty="0"/>
              <a:t>Has no concept of cells. Instead, a data template is used to define the appearance of each item of data in the list.</a:t>
            </a:r>
          </a:p>
          <a:p>
            <a:r>
              <a:rPr lang="en-US" dirty="0"/>
              <a:t>Reduces the API surface of ListView. Many properties and events from </a:t>
            </a:r>
            <a:r>
              <a:rPr lang="en-US" dirty="0" err="1"/>
              <a:t>ListView</a:t>
            </a:r>
            <a:r>
              <a:rPr lang="en-US" dirty="0"/>
              <a:t> are not present in </a:t>
            </a:r>
            <a:r>
              <a:rPr lang="en-US" dirty="0" err="1"/>
              <a:t>CollectionView</a:t>
            </a:r>
            <a:r>
              <a:rPr lang="en-US" dirty="0"/>
              <a:t>.</a:t>
            </a:r>
          </a:p>
          <a:p>
            <a:r>
              <a:rPr lang="en-US" dirty="0"/>
              <a:t>Does not include built-in separators.</a:t>
            </a:r>
          </a:p>
          <a:p>
            <a:pPr marL="616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67BFD-351A-8F4D-97BB-2575A380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01" y="5258012"/>
            <a:ext cx="3821381" cy="18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D2ECEC-36E5-2E49-889D-AF357DDB5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69" y="1690688"/>
            <a:ext cx="8830861" cy="4667741"/>
          </a:xfrm>
        </p:spPr>
      </p:pic>
    </p:spTree>
    <p:extLst>
      <p:ext uri="{BB962C8B-B14F-4D97-AF65-F5344CB8AC3E}">
        <p14:creationId xmlns:p14="http://schemas.microsoft.com/office/powerpoint/2010/main" val="12337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0B4080-5181-7E43-B75E-7BCF9B833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3" y="1690688"/>
            <a:ext cx="8947714" cy="4569553"/>
          </a:xfrm>
        </p:spPr>
      </p:pic>
    </p:spTree>
    <p:extLst>
      <p:ext uri="{BB962C8B-B14F-4D97-AF65-F5344CB8AC3E}">
        <p14:creationId xmlns:p14="http://schemas.microsoft.com/office/powerpoint/2010/main" val="347997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0F4F4-931D-0142-B141-5F2190DD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7" y="1690688"/>
            <a:ext cx="9162806" cy="4687567"/>
          </a:xfrm>
        </p:spPr>
      </p:pic>
    </p:spTree>
    <p:extLst>
      <p:ext uri="{BB962C8B-B14F-4D97-AF65-F5344CB8AC3E}">
        <p14:creationId xmlns:p14="http://schemas.microsoft.com/office/powerpoint/2010/main" val="13700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1DE98-7816-914C-A286-95EF89CB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4" y="1690688"/>
            <a:ext cx="8887251" cy="4784224"/>
          </a:xfrm>
        </p:spPr>
      </p:pic>
    </p:spTree>
    <p:extLst>
      <p:ext uri="{BB962C8B-B14F-4D97-AF65-F5344CB8AC3E}">
        <p14:creationId xmlns:p14="http://schemas.microsoft.com/office/powerpoint/2010/main" val="13173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B21-24B1-4C34-BD66-9097E784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Slides and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25A0-9FBB-43AA-ACD5-6618273FF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https://github.com/NYCDotNetDevs/VisualStudio2019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2474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E1E91E-3E5D-0846-A038-F4E230D1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51" y="1690688"/>
            <a:ext cx="9057298" cy="4557028"/>
          </a:xfrm>
        </p:spPr>
      </p:pic>
    </p:spTree>
    <p:extLst>
      <p:ext uri="{BB962C8B-B14F-4D97-AF65-F5344CB8AC3E}">
        <p14:creationId xmlns:p14="http://schemas.microsoft.com/office/powerpoint/2010/main" val="2748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14BD9-0B37-BB46-903E-D7AE8AF58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8" y="1690688"/>
            <a:ext cx="9303483" cy="4527585"/>
          </a:xfrm>
        </p:spPr>
      </p:pic>
    </p:spTree>
    <p:extLst>
      <p:ext uri="{BB962C8B-B14F-4D97-AF65-F5344CB8AC3E}">
        <p14:creationId xmlns:p14="http://schemas.microsoft.com/office/powerpoint/2010/main" val="15278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Roadmap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E2EEFD-AC38-C34D-B3C2-53052590A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13" y="1690688"/>
            <a:ext cx="8710973" cy="4692311"/>
          </a:xfrm>
        </p:spPr>
      </p:pic>
    </p:spTree>
    <p:extLst>
      <p:ext uri="{BB962C8B-B14F-4D97-AF65-F5344CB8AC3E}">
        <p14:creationId xmlns:p14="http://schemas.microsoft.com/office/powerpoint/2010/main" val="349182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 1.0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6052B-8F1B-6E47-AA9C-7F585C35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82" y="1690688"/>
            <a:ext cx="8931835" cy="4731888"/>
          </a:xfrm>
        </p:spPr>
      </p:pic>
    </p:spTree>
    <p:extLst>
      <p:ext uri="{BB962C8B-B14F-4D97-AF65-F5344CB8AC3E}">
        <p14:creationId xmlns:p14="http://schemas.microsoft.com/office/powerpoint/2010/main" val="415618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Spark.NET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4C576-1A6B-584B-97D5-666B232DD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93" y="1690688"/>
            <a:ext cx="8875814" cy="4636382"/>
          </a:xfrm>
        </p:spPr>
      </p:pic>
    </p:spTree>
    <p:extLst>
      <p:ext uri="{BB962C8B-B14F-4D97-AF65-F5344CB8AC3E}">
        <p14:creationId xmlns:p14="http://schemas.microsoft.com/office/powerpoint/2010/main" val="32277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Spark.NET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59FEA-17F0-FD40-B050-25B99787B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61" y="1659381"/>
            <a:ext cx="8947714" cy="4238390"/>
          </a:xfrm>
        </p:spPr>
      </p:pic>
    </p:spTree>
    <p:extLst>
      <p:ext uri="{BB962C8B-B14F-4D97-AF65-F5344CB8AC3E}">
        <p14:creationId xmlns:p14="http://schemas.microsoft.com/office/powerpoint/2010/main" val="7051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EBB0-E4AC-8C4E-982C-F66890FE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FA928-2C1A-5D48-9368-37E00FE1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Terminal is a new, modern, fast, efficient, powerful, and productive terminal application for users of command-line tools and shells like Command Prompt, PowerShell, and WSL</a:t>
            </a:r>
          </a:p>
          <a:p>
            <a:r>
              <a:rPr lang="en-US" dirty="0"/>
              <a:t>Summer 2019 release (preview), Winter 2019 (1.0)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19FF4-CC0A-3A47-BD83-A3FFB844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9" y="3678381"/>
            <a:ext cx="5812442" cy="30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Windows Subsystem for Linux 2 (WSL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Ships Linux Kernel with Windows out of the box </a:t>
            </a:r>
          </a:p>
          <a:p>
            <a:r>
              <a:rPr lang="en-US" dirty="0"/>
              <a:t>Increased file system performance </a:t>
            </a:r>
          </a:p>
          <a:p>
            <a:r>
              <a:rPr lang="en-US" dirty="0"/>
              <a:t> Full system call compatibility (can run Docker and FUSE)</a:t>
            </a:r>
          </a:p>
          <a:p>
            <a:r>
              <a:rPr lang="en-US" dirty="0"/>
              <a:t>Initial builds of WSL 2 will be available through the Windows insider program by the end of June 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53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Windows Subsystem for Linux 2 (WSL 2)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4BE927-2BDD-0A4E-B906-5A7CBADC546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690688"/>
            <a:ext cx="5422900" cy="4638675"/>
          </a:xfrm>
        </p:spPr>
      </p:pic>
    </p:spTree>
    <p:extLst>
      <p:ext uri="{BB962C8B-B14F-4D97-AF65-F5344CB8AC3E}">
        <p14:creationId xmlns:p14="http://schemas.microsoft.com/office/powerpoint/2010/main" val="21369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for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Microsoft is reimplementing React Native and rewriting many components in C++ to get maximum performance</a:t>
            </a:r>
          </a:p>
          <a:p>
            <a:r>
              <a:rPr lang="en-US" dirty="0"/>
              <a:t>It allows developers to target any Windows 10 device, including PCs, tablets, Xbox, mixed reality devices and more. </a:t>
            </a:r>
          </a:p>
          <a:p>
            <a:r>
              <a:rPr lang="en-US" dirty="0">
                <a:hlinkClick r:id="rId2"/>
              </a:rPr>
              <a:t>https://github.com/microsoft/react-native-windows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5B70F-3712-7545-AA7A-AFDE88E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83" y="1252733"/>
            <a:ext cx="4328234" cy="243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B21-24B1-4C34-BD66-9097E784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25A0-9FBB-43AA-ACD5-6618273FF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to VS Editions</a:t>
            </a:r>
          </a:p>
          <a:p>
            <a:r>
              <a:rPr lang="en-US" dirty="0"/>
              <a:t>Developer Community</a:t>
            </a:r>
          </a:p>
          <a:p>
            <a:r>
              <a:rPr lang="en-US" dirty="0"/>
              <a:t>UI Productivity Changes</a:t>
            </a:r>
          </a:p>
          <a:p>
            <a:r>
              <a:rPr lang="en-US" dirty="0"/>
              <a:t>Manage Pull Requests</a:t>
            </a:r>
          </a:p>
          <a:p>
            <a:r>
              <a:rPr lang="en-US" dirty="0"/>
              <a:t>Code Clean Up</a:t>
            </a:r>
          </a:p>
          <a:p>
            <a:r>
              <a:rPr lang="en-US" dirty="0" err="1"/>
              <a:t>IntelliCode</a:t>
            </a:r>
            <a:endParaRPr lang="en-US" dirty="0"/>
          </a:p>
          <a:p>
            <a:r>
              <a:rPr lang="en-US" dirty="0"/>
              <a:t>Debugging Improvements</a:t>
            </a:r>
          </a:p>
          <a:p>
            <a:r>
              <a:rPr lang="en-US" dirty="0"/>
              <a:t>Live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31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Chromium Edge Browser “</a:t>
            </a:r>
            <a:r>
              <a:rPr lang="en-US" dirty="0" err="1"/>
              <a:t>Edgium</a:t>
            </a:r>
            <a:r>
              <a:rPr lang="en-US" dirty="0"/>
              <a:t>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276" y="1825625"/>
            <a:ext cx="7582523" cy="4351338"/>
          </a:xfrm>
        </p:spPr>
        <p:txBody>
          <a:bodyPr>
            <a:normAutofit/>
          </a:bodyPr>
          <a:lstStyle/>
          <a:p>
            <a:r>
              <a:rPr lang="en-US" dirty="0"/>
              <a:t>Microsoft Edge for Windows: </a:t>
            </a:r>
          </a:p>
          <a:p>
            <a:pPr lvl="1"/>
            <a:r>
              <a:rPr lang="en-US" dirty="0"/>
              <a:t>Support for installable, standards-based Progressive Web Apps which you can inspect and debug using the browser developer tools</a:t>
            </a:r>
          </a:p>
          <a:p>
            <a:pPr lvl="1"/>
            <a:r>
              <a:rPr lang="en-US" dirty="0"/>
              <a:t>Collections </a:t>
            </a:r>
          </a:p>
          <a:p>
            <a:pPr lvl="1"/>
            <a:r>
              <a:rPr lang="en-US" dirty="0"/>
              <a:t>IE Mode </a:t>
            </a:r>
          </a:p>
          <a:p>
            <a:pPr lvl="1"/>
            <a:r>
              <a:rPr lang="en-US" dirty="0"/>
              <a:t>Privacy Tools </a:t>
            </a:r>
          </a:p>
          <a:p>
            <a:r>
              <a:rPr lang="en-US" dirty="0"/>
              <a:t>Microsoft Edge Canary channel for macOS:</a:t>
            </a:r>
          </a:p>
          <a:p>
            <a:pPr lvl="1"/>
            <a:r>
              <a:rPr lang="en-US" dirty="0"/>
              <a:t>Providing useful and contextual actions through the Touch Bar</a:t>
            </a:r>
          </a:p>
          <a:p>
            <a:pPr lvl="1"/>
            <a:r>
              <a:rPr lang="en-US" dirty="0"/>
              <a:t>Native look and feel of Mac OSX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29382-E128-2842-9B73-34667429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88" y="1690688"/>
            <a:ext cx="20955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FFEF3-71BC-3742-81A4-4CF2D0DD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88" y="4063279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Ranges</a:t>
            </a:r>
          </a:p>
          <a:p>
            <a:r>
              <a:rPr lang="en-US" dirty="0"/>
              <a:t>Nullable Reference Types </a:t>
            </a:r>
          </a:p>
          <a:p>
            <a:r>
              <a:rPr lang="en-US" dirty="0"/>
              <a:t>Async Streams </a:t>
            </a:r>
          </a:p>
          <a:p>
            <a:r>
              <a:rPr lang="en-US" dirty="0"/>
              <a:t>Switch Expressions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97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- C# 8.0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feature is about delivering two new operators (Index operator ‘^’ and range operator ‘..’) that allow constructing </a:t>
            </a:r>
            <a:r>
              <a:rPr lang="en-US" dirty="0" err="1"/>
              <a:t>System.Index</a:t>
            </a:r>
            <a:r>
              <a:rPr lang="en-US" dirty="0"/>
              <a:t> and </a:t>
            </a:r>
            <a:r>
              <a:rPr lang="en-US" dirty="0" err="1"/>
              <a:t>System.Range</a:t>
            </a:r>
            <a:r>
              <a:rPr lang="en-US" dirty="0"/>
              <a:t> objects and using them to index or slice collections at runtime.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17FC5-46A5-7745-8A8B-87366359EAA2}"/>
              </a:ext>
            </a:extLst>
          </p:cNvPr>
          <p:cNvSpPr/>
          <p:nvPr/>
        </p:nvSpPr>
        <p:spPr>
          <a:xfrm>
            <a:off x="3151694" y="40510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var </a:t>
            </a:r>
            <a:r>
              <a:rPr lang="en-US" dirty="0" err="1">
                <a:latin typeface="Menlo" panose="020B0609030804020204" pitchFamily="49" charset="0"/>
              </a:rPr>
              <a:t>lastItem</a:t>
            </a:r>
            <a:r>
              <a:rPr lang="en-US" dirty="0">
                <a:latin typeface="Menlo" panose="020B0609030804020204" pitchFamily="49" charset="0"/>
              </a:rPr>
              <a:t> = array[^1]; 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var </a:t>
            </a:r>
            <a:r>
              <a:rPr lang="en-US" dirty="0" err="1">
                <a:latin typeface="Menlo" panose="020B0609030804020204" pitchFamily="49" charset="0"/>
              </a:rPr>
              <a:t>lastItem</a:t>
            </a:r>
            <a:r>
              <a:rPr lang="en-US" dirty="0">
                <a:latin typeface="Menlo" panose="020B0609030804020204" pitchFamily="49" charset="0"/>
              </a:rPr>
              <a:t> = array[collection.Count-1];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481F-AE74-B640-B1F6-7CC608C3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– C#8.0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DCC9C-8BF3-B744-A82E-35BC65A05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43" y="1690688"/>
            <a:ext cx="5144913" cy="4933480"/>
          </a:xfrm>
        </p:spPr>
      </p:pic>
    </p:spTree>
    <p:extLst>
      <p:ext uri="{BB962C8B-B14F-4D97-AF65-F5344CB8AC3E}">
        <p14:creationId xmlns:p14="http://schemas.microsoft.com/office/powerpoint/2010/main" val="11300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Nullable Reference Types - C# 8.0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Compiler gives you warnings for possible null values </a:t>
            </a:r>
          </a:p>
          <a:p>
            <a:r>
              <a:rPr lang="en-US" dirty="0"/>
              <a:t>To fix warning, just use the nullable value type (?) operator and append to variable type. </a:t>
            </a:r>
          </a:p>
          <a:p>
            <a:pPr lvl="1"/>
            <a:r>
              <a:rPr lang="en-US" dirty="0"/>
              <a:t>string?  name; </a:t>
            </a:r>
          </a:p>
          <a:p>
            <a:r>
              <a:rPr lang="en-US" dirty="0"/>
              <a:t>Can turn on the feature for entire project</a:t>
            </a:r>
          </a:p>
          <a:p>
            <a:r>
              <a:rPr lang="en-US" dirty="0"/>
              <a:t>For isolated code snippets, use new directive: </a:t>
            </a:r>
          </a:p>
          <a:p>
            <a:pPr lvl="1"/>
            <a:r>
              <a:rPr lang="en-US" dirty="0"/>
              <a:t>#nullable enable </a:t>
            </a:r>
          </a:p>
          <a:p>
            <a:r>
              <a:rPr lang="en-US" dirty="0"/>
              <a:t>Can override warning by using null forgiving operator(!) following a variable name. </a:t>
            </a:r>
          </a:p>
          <a:p>
            <a:pPr lvl="1"/>
            <a:r>
              <a:rPr lang="en-US" dirty="0" err="1"/>
              <a:t>name!.Length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Expressions - C# 8.0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fewer repetitive case and break keywords, and fewer curly braces.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CCB31-F524-6E49-AE95-114E6D865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" y="3806620"/>
            <a:ext cx="7885718" cy="2686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24C48-3B62-DA4B-9C65-343109A7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30" y="2389909"/>
            <a:ext cx="6813910" cy="34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19C0BF-AAFA-4963-8A82-BA8047AA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481"/>
            <a:ext cx="12832946" cy="69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2FC2-6A27-4107-87E2-300677F5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05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C2F17-0E9F-411D-A310-718E027614FC}"/>
              </a:ext>
            </a:extLst>
          </p:cNvPr>
          <p:cNvSpPr/>
          <p:nvPr/>
        </p:nvSpPr>
        <p:spPr>
          <a:xfrm>
            <a:off x="0" y="4010891"/>
            <a:ext cx="12192000" cy="2847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https://buildtogether2019.splashthat.com/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9391-0A7F-4CCD-B99B-07DFE93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Our Slack!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619-8113-48A8-BE7E-8324FA3F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 algn="ctr">
              <a:buNone/>
            </a:pPr>
            <a:endParaRPr lang="en-US" sz="4400" u="sng" dirty="0"/>
          </a:p>
          <a:p>
            <a:pPr marL="6160" indent="0" algn="ctr">
              <a:buNone/>
            </a:pPr>
            <a:r>
              <a:rPr lang="en-US" sz="4400" dirty="0"/>
              <a:t>           </a:t>
            </a:r>
            <a:r>
              <a:rPr lang="en-US" sz="4400" u="sng" dirty="0"/>
              <a:t>http://bit.ly/nycmobiledotnet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36F91-380D-F244-94B1-EFB45701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60" y="225616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90E12-979A-4722-AA9D-98FE67A0814A}"/>
              </a:ext>
            </a:extLst>
          </p:cNvPr>
          <p:cNvSpPr txBox="1"/>
          <p:nvPr/>
        </p:nvSpPr>
        <p:spPr>
          <a:xfrm>
            <a:off x="238125" y="396931"/>
            <a:ext cx="6457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Reactor NYC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8ACDC-ABC0-496E-8661-62A638F9D539}"/>
              </a:ext>
            </a:extLst>
          </p:cNvPr>
          <p:cNvSpPr txBox="1"/>
          <p:nvPr/>
        </p:nvSpPr>
        <p:spPr>
          <a:xfrm>
            <a:off x="238125" y="1488794"/>
            <a:ext cx="3673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MSFTReactor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ReactorNYC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8636E-0C6B-49E5-BE2D-2B6FDCD5AEA6}"/>
              </a:ext>
            </a:extLst>
          </p:cNvPr>
          <p:cNvSpPr/>
          <p:nvPr/>
        </p:nvSpPr>
        <p:spPr>
          <a:xfrm>
            <a:off x="5795963" y="135636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1" dirty="0">
                <a:solidFill>
                  <a:srgbClr val="00ABEC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 was your Meeting?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299" y="2125808"/>
            <a:ext cx="7417701" cy="17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DB21-24B1-4C34-BD66-9097E784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25A0-9FBB-43AA-ACD5-6618273FF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Xamarin</a:t>
            </a:r>
          </a:p>
          <a:p>
            <a:r>
              <a:rPr lang="en-US" dirty="0"/>
              <a:t>.NET Core 3.0</a:t>
            </a:r>
          </a:p>
          <a:p>
            <a:r>
              <a:rPr lang="en-US" dirty="0"/>
              <a:t>.NET 5 </a:t>
            </a:r>
          </a:p>
          <a:p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WSL </a:t>
            </a:r>
          </a:p>
          <a:p>
            <a:r>
              <a:rPr lang="en-US" dirty="0"/>
              <a:t>C#8.0 </a:t>
            </a:r>
          </a:p>
          <a:p>
            <a:r>
              <a:rPr lang="en-US" dirty="0"/>
              <a:t>Spark.NET </a:t>
            </a:r>
          </a:p>
          <a:p>
            <a:r>
              <a:rPr lang="en-US" dirty="0"/>
              <a:t>Chromium Edge </a:t>
            </a:r>
          </a:p>
          <a:p>
            <a:r>
              <a:rPr lang="en-US" dirty="0"/>
              <a:t>ML.NET </a:t>
            </a:r>
          </a:p>
        </p:txBody>
      </p:sp>
    </p:spTree>
    <p:extLst>
      <p:ext uri="{BB962C8B-B14F-4D97-AF65-F5344CB8AC3E}">
        <p14:creationId xmlns:p14="http://schemas.microsoft.com/office/powerpoint/2010/main" val="1693047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C90E12-979A-4722-AA9D-98FE67A0814A}"/>
              </a:ext>
            </a:extLst>
          </p:cNvPr>
          <p:cNvSpPr txBox="1"/>
          <p:nvPr/>
        </p:nvSpPr>
        <p:spPr>
          <a:xfrm>
            <a:off x="238125" y="220649"/>
            <a:ext cx="6457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Reactor NYC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8ACDC-ABC0-496E-8661-62A638F9D539}"/>
              </a:ext>
            </a:extLst>
          </p:cNvPr>
          <p:cNvSpPr txBox="1"/>
          <p:nvPr/>
        </p:nvSpPr>
        <p:spPr>
          <a:xfrm>
            <a:off x="270334" y="1195690"/>
            <a:ext cx="3673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MSFTReactor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ReactorNYC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66508-B669-4CEF-8013-EFDCCE2D62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90" y="308773"/>
            <a:ext cx="3356558" cy="970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391" y="1488794"/>
            <a:ext cx="6404255" cy="29150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799C4A-1F4D-4319-844E-8B69C7B83EAC}"/>
              </a:ext>
            </a:extLst>
          </p:cNvPr>
          <p:cNvGrpSpPr/>
          <p:nvPr/>
        </p:nvGrpSpPr>
        <p:grpSpPr>
          <a:xfrm>
            <a:off x="-203222" y="1894139"/>
            <a:ext cx="6138042" cy="2104349"/>
            <a:chOff x="-853371" y="2758391"/>
            <a:chExt cx="6676379" cy="21043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0C6268-77A5-4986-A887-779A51F8D31C}"/>
                </a:ext>
              </a:extLst>
            </p:cNvPr>
            <p:cNvGrpSpPr/>
            <p:nvPr/>
          </p:nvGrpSpPr>
          <p:grpSpPr>
            <a:xfrm>
              <a:off x="1092609" y="2758391"/>
              <a:ext cx="4730399" cy="2038750"/>
              <a:chOff x="1006650" y="3139391"/>
              <a:chExt cx="4730399" cy="203875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E6D6EC-5EB8-4F03-85DE-B024E7F03A75}"/>
                  </a:ext>
                </a:extLst>
              </p:cNvPr>
              <p:cNvGrpSpPr/>
              <p:nvPr/>
            </p:nvGrpSpPr>
            <p:grpSpPr>
              <a:xfrm>
                <a:off x="1006650" y="3139391"/>
                <a:ext cx="4730399" cy="2038750"/>
                <a:chOff x="5892800" y="3367991"/>
                <a:chExt cx="4730399" cy="203875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60BF27A-E75C-416B-BC51-28CA951887FF}"/>
                    </a:ext>
                  </a:extLst>
                </p:cNvPr>
                <p:cNvGrpSpPr/>
                <p:nvPr/>
              </p:nvGrpSpPr>
              <p:grpSpPr>
                <a:xfrm>
                  <a:off x="5892800" y="3367991"/>
                  <a:ext cx="3854099" cy="2012050"/>
                  <a:chOff x="698850" y="2797763"/>
                  <a:chExt cx="3854099" cy="2012050"/>
                </a:xfrm>
              </p:grpSpPr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08ED56AD-AF9A-4F55-8A62-D23539174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97125" y="2797763"/>
                    <a:ext cx="1992301" cy="1494226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618579F2-0C8E-4757-932F-A52E327D2E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0648" y="3227987"/>
                    <a:ext cx="1992301" cy="1494226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E7523AF9-DB51-4F9C-A5F9-DD899A58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850" y="3315587"/>
                    <a:ext cx="1992301" cy="1494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25B5C35-96EC-44B7-AD49-E69F8CF72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30898" y="3912515"/>
                  <a:ext cx="1992301" cy="1494226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428BD52-6048-4C48-8FB1-FEC649330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5947" y="3421862"/>
                <a:ext cx="1992301" cy="149422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21887F-09BE-456D-978D-3BDCFB04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521" y="3053992"/>
              <a:ext cx="1992301" cy="14942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9732DE-0318-40CD-AE8F-937FF91B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3371" y="3368514"/>
              <a:ext cx="1992301" cy="14942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A04AE3-DE09-4106-9EBB-85158E956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6040" y="3356656"/>
              <a:ext cx="1992301" cy="14942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8C711A-A682-4946-9F5B-7CC5A660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80" y="2980060"/>
              <a:ext cx="1992301" cy="149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06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A4C9-9E6A-464B-A20C-47842ACA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Changes</a:t>
            </a:r>
            <a:r>
              <a:rPr lang="en-US" b="1" dirty="0">
                <a:latin typeface="+mn-lt"/>
              </a:rPr>
              <a:t> to VS Editions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9877-AECC-4F65-A67D-8291F4D44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Still free for up to 5 developers</a:t>
            </a:r>
          </a:p>
          <a:p>
            <a:pPr lvl="1"/>
            <a:r>
              <a:rPr lang="en-US" dirty="0"/>
              <a:t>CodeLens (References, Application Insights, Test) now included!</a:t>
            </a:r>
          </a:p>
        </p:txBody>
      </p:sp>
    </p:spTree>
    <p:extLst>
      <p:ext uri="{BB962C8B-B14F-4D97-AF65-F5344CB8AC3E}">
        <p14:creationId xmlns:p14="http://schemas.microsoft.com/office/powerpoint/2010/main" val="256398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F435-8A00-4EDF-BB92-E76491AA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4A34-2F7A-4E09-8E54-78BD6138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a Problem</a:t>
            </a:r>
          </a:p>
          <a:p>
            <a:r>
              <a:rPr lang="en-US" dirty="0"/>
              <a:t>Suggest New Feature</a:t>
            </a:r>
          </a:p>
          <a:p>
            <a:r>
              <a:rPr lang="en-US" dirty="0"/>
              <a:t>Feedback Site</a:t>
            </a:r>
          </a:p>
        </p:txBody>
      </p:sp>
    </p:spTree>
    <p:extLst>
      <p:ext uri="{BB962C8B-B14F-4D97-AF65-F5344CB8AC3E}">
        <p14:creationId xmlns:p14="http://schemas.microsoft.com/office/powerpoint/2010/main" val="370134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A353A-C940-4274-870B-2B4A2628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E126-B332-4F01-B992-83C3E448C9D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2853" y="5100320"/>
            <a:ext cx="10954597" cy="806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6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0049-FC69-4A1E-ABCA-8E1B8581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Productivity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2B2B5-4CB5-4CC0-BD68-53002537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Export/Import Installation Settings</a:t>
            </a:r>
          </a:p>
          <a:p>
            <a:r>
              <a:rPr lang="en-US" dirty="0"/>
              <a:t>New Start Window</a:t>
            </a:r>
          </a:p>
          <a:p>
            <a:r>
              <a:rPr lang="en-US" dirty="0"/>
              <a:t>Search bar</a:t>
            </a:r>
          </a:p>
          <a:p>
            <a:r>
              <a:rPr lang="en-US" dirty="0"/>
              <a:t>Solution Filters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9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705</Words>
  <Application>Microsoft Office PowerPoint</Application>
  <PresentationFormat>Widescreen</PresentationFormat>
  <Paragraphs>200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Menlo</vt:lpstr>
      <vt:lpstr>Segoe UI</vt:lpstr>
      <vt:lpstr>Segoe UI Semibold</vt:lpstr>
      <vt:lpstr>Segoe UI Semilight</vt:lpstr>
      <vt:lpstr>Office Theme</vt:lpstr>
      <vt:lpstr>Visual Studio 2019</vt:lpstr>
      <vt:lpstr>Special Thanks To Our Sponsors</vt:lpstr>
      <vt:lpstr>Link to Slides and Demos</vt:lpstr>
      <vt:lpstr>Overview</vt:lpstr>
      <vt:lpstr>Overview</vt:lpstr>
      <vt:lpstr>Changes to VS Editions</vt:lpstr>
      <vt:lpstr>Developer Community</vt:lpstr>
      <vt:lpstr>Demo</vt:lpstr>
      <vt:lpstr>UI Productivity Changes</vt:lpstr>
      <vt:lpstr>Demo</vt:lpstr>
      <vt:lpstr>Manage Pull Requests </vt:lpstr>
      <vt:lpstr>Demo</vt:lpstr>
      <vt:lpstr>Code Clean Up</vt:lpstr>
      <vt:lpstr>Demo</vt:lpstr>
      <vt:lpstr>IntelliCode</vt:lpstr>
      <vt:lpstr>Demo</vt:lpstr>
      <vt:lpstr>Debugging Improvements</vt:lpstr>
      <vt:lpstr>Demo</vt:lpstr>
      <vt:lpstr>Live Share</vt:lpstr>
      <vt:lpstr>Demo</vt:lpstr>
      <vt:lpstr>        Xamarin</vt:lpstr>
      <vt:lpstr>        Xamarin</vt:lpstr>
      <vt:lpstr>        Xamarin</vt:lpstr>
      <vt:lpstr>Xamarin – Visual </vt:lpstr>
      <vt:lpstr>Xamarin – CollectionView </vt:lpstr>
      <vt:lpstr>.NET Core 3.0</vt:lpstr>
      <vt:lpstr>.NET Core 3.0</vt:lpstr>
      <vt:lpstr>Blazor</vt:lpstr>
      <vt:lpstr>.NET 5</vt:lpstr>
      <vt:lpstr>.NET 5</vt:lpstr>
      <vt:lpstr>.NET 5</vt:lpstr>
      <vt:lpstr>.NET Roadmap</vt:lpstr>
      <vt:lpstr>ML.NET 1.0 </vt:lpstr>
      <vt:lpstr>Spark.NET</vt:lpstr>
      <vt:lpstr>Spark.NET</vt:lpstr>
      <vt:lpstr>Windows Terminal</vt:lpstr>
      <vt:lpstr>Windows Subsystem for Linux 2 (WSL 2)</vt:lpstr>
      <vt:lpstr>Windows Subsystem for Linux 2 (WSL 2) </vt:lpstr>
      <vt:lpstr>React Native for Windows</vt:lpstr>
      <vt:lpstr>Chromium Edge Browser “Edgium” </vt:lpstr>
      <vt:lpstr>C# 8.0</vt:lpstr>
      <vt:lpstr>Ranges - C# 8.0</vt:lpstr>
      <vt:lpstr>Ranges – C#8.0</vt:lpstr>
      <vt:lpstr>Nullable Reference Types - C# 8.0</vt:lpstr>
      <vt:lpstr>Switch Expressions - C# 8.0</vt:lpstr>
      <vt:lpstr>PowerPoint Presentation</vt:lpstr>
      <vt:lpstr>PowerPoint Presentation</vt:lpstr>
      <vt:lpstr>Join Our Slack!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2019</dc:title>
  <dc:creator>Brian Jablonsky</dc:creator>
  <cp:lastModifiedBy>Brian Jablonsky</cp:lastModifiedBy>
  <cp:revision>33</cp:revision>
  <dcterms:created xsi:type="dcterms:W3CDTF">2019-05-15T12:07:36Z</dcterms:created>
  <dcterms:modified xsi:type="dcterms:W3CDTF">2019-05-21T21:33:13Z</dcterms:modified>
</cp:coreProperties>
</file>